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2" r:id="rId6"/>
    <p:sldId id="260" r:id="rId7"/>
    <p:sldId id="261"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48" y="14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46136-AE71-418B-A2B7-9A2701B5BD0A}" type="datetimeFigureOut">
              <a:rPr lang="en-US" smtClean="0"/>
              <a:pPr/>
              <a:t>6/16/2016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9B94C-07C0-454E-8556-2A0D74EC1219}" type="slidenum">
              <a:rPr lang="en-US" smtClean="0"/>
              <a:pPr/>
              <a:t>‹#›</a:t>
            </a:fld>
            <a:endParaRPr lang="en-US"/>
          </a:p>
        </p:txBody>
      </p:sp>
    </p:spTree>
    <p:extLst>
      <p:ext uri="{BB962C8B-B14F-4D97-AF65-F5344CB8AC3E}">
        <p14:creationId xmlns="" xmlns:p14="http://schemas.microsoft.com/office/powerpoint/2010/main" val="412203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0797DA4-AA50-4DD0-BD88-D472763BBF19}" type="datetimeFigureOut">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7D8F8-D31A-42AC-B036-D8B994B267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97DA4-AA50-4DD0-BD88-D472763BBF19}" type="datetimeFigureOut">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7D8F8-D31A-42AC-B036-D8B994B267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97DA4-AA50-4DD0-BD88-D472763BBF19}" type="datetimeFigureOut">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7D8F8-D31A-42AC-B036-D8B994B267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97DA4-AA50-4DD0-BD88-D472763BBF19}" type="datetimeFigureOut">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7D8F8-D31A-42AC-B036-D8B994B267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97DA4-AA50-4DD0-BD88-D472763BBF19}" type="datetimeFigureOut">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7D8F8-D31A-42AC-B036-D8B994B267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797DA4-AA50-4DD0-BD88-D472763BBF19}" type="datetimeFigureOut">
              <a:rPr lang="en-US" smtClean="0"/>
              <a:pPr/>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7D8F8-D31A-42AC-B036-D8B994B267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797DA4-AA50-4DD0-BD88-D472763BBF19}" type="datetimeFigureOut">
              <a:rPr lang="en-US" smtClean="0"/>
              <a:pPr/>
              <a:t>6/16/2016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7D8F8-D31A-42AC-B036-D8B994B267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797DA4-AA50-4DD0-BD88-D472763BBF19}" type="datetimeFigureOut">
              <a:rPr lang="en-US" smtClean="0"/>
              <a:pPr/>
              <a:t>6/16/2016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7D8F8-D31A-42AC-B036-D8B994B267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97DA4-AA50-4DD0-BD88-D472763BBF19}" type="datetimeFigureOut">
              <a:rPr lang="en-US" smtClean="0"/>
              <a:pPr/>
              <a:t>6/16/2016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7D8F8-D31A-42AC-B036-D8B994B267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97DA4-AA50-4DD0-BD88-D472763BBF19}" type="datetimeFigureOut">
              <a:rPr lang="en-US" smtClean="0"/>
              <a:pPr/>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7D8F8-D31A-42AC-B036-D8B994B267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97DA4-AA50-4DD0-BD88-D472763BBF19}" type="datetimeFigureOut">
              <a:rPr lang="en-US" smtClean="0"/>
              <a:pPr/>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7D8F8-D31A-42AC-B036-D8B994B267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ctr">
            <a:normAutofit/>
          </a:bodyPr>
          <a:lstStyle/>
          <a:p>
            <a:r>
              <a:rPr lang="en-US" dirty="0" smtClean="0"/>
              <a:t>Centers of Excellence in Public High Schools</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7DA4-AA50-4DD0-BD88-D472763BBF19}" type="datetimeFigureOut">
              <a:rPr lang="en-US" smtClean="0"/>
              <a:pPr/>
              <a:t>6/16/2016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7D8F8-D31A-42AC-B036-D8B994B267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3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2057400"/>
          </a:xfrm>
        </p:spPr>
        <p:txBody>
          <a:bodyPr>
            <a:normAutofit fontScale="90000"/>
          </a:bodyPr>
          <a:lstStyle/>
          <a:p>
            <a:r>
              <a:rPr lang="en-US" sz="4200" b="1" dirty="0" smtClean="0"/>
              <a:t>Identifying and Publicizing</a:t>
            </a:r>
            <a:r>
              <a:rPr lang="en-US" sz="3800" dirty="0" smtClean="0"/>
              <a:t/>
            </a:r>
            <a:br>
              <a:rPr lang="en-US" sz="3800" dirty="0" smtClean="0"/>
            </a:br>
            <a:r>
              <a:rPr lang="en-US" sz="6700" b="1" dirty="0" smtClean="0"/>
              <a:t>Centers of Excellence</a:t>
            </a:r>
            <a:r>
              <a:rPr lang="en-US" sz="5200" dirty="0" smtClean="0"/>
              <a:t/>
            </a:r>
            <a:br>
              <a:rPr lang="en-US" sz="5200" dirty="0" smtClean="0"/>
            </a:br>
            <a:r>
              <a:rPr lang="en-US" sz="4200" b="1" dirty="0" smtClean="0"/>
              <a:t>In Public High Schools</a:t>
            </a:r>
            <a:endParaRPr lang="en-US" sz="4200" b="1" dirty="0"/>
          </a:p>
        </p:txBody>
      </p:sp>
      <p:sp>
        <p:nvSpPr>
          <p:cNvPr id="3" name="Subtitle 2"/>
          <p:cNvSpPr>
            <a:spLocks noGrp="1"/>
          </p:cNvSpPr>
          <p:nvPr>
            <p:ph type="subTitle" idx="1"/>
          </p:nvPr>
        </p:nvSpPr>
        <p:spPr>
          <a:xfrm>
            <a:off x="1371600" y="5410200"/>
            <a:ext cx="6400800" cy="914400"/>
          </a:xfrm>
        </p:spPr>
        <p:txBody>
          <a:bodyPr/>
          <a:lstStyle/>
          <a:p>
            <a:r>
              <a:rPr lang="en-US" b="1" dirty="0" smtClean="0"/>
              <a:t>By Mark Warns</a:t>
            </a:r>
          </a:p>
          <a:p>
            <a:r>
              <a:rPr lang="en-US" sz="2000" b="1" dirty="0" smtClean="0"/>
              <a:t>©2011</a:t>
            </a:r>
            <a:endParaRPr lang="en-US" sz="2000" b="1" dirty="0"/>
          </a:p>
        </p:txBody>
      </p:sp>
      <p:sp>
        <p:nvSpPr>
          <p:cNvPr id="4" name="TextBox 3"/>
          <p:cNvSpPr txBox="1"/>
          <p:nvPr/>
        </p:nvSpPr>
        <p:spPr>
          <a:xfrm>
            <a:off x="1143000" y="1143000"/>
            <a:ext cx="6400800" cy="369332"/>
          </a:xfrm>
          <a:prstGeom prst="rect">
            <a:avLst/>
          </a:prstGeom>
          <a:noFill/>
        </p:spPr>
        <p:txBody>
          <a:bodyPr wrap="square" rtlCol="0">
            <a:spAutoFit/>
          </a:bodyPr>
          <a:lstStyle/>
          <a:p>
            <a:pPr algn="ctr"/>
            <a:endParaRPr lang="en-US" dirty="0"/>
          </a:p>
        </p:txBody>
      </p:sp>
      <p:pic>
        <p:nvPicPr>
          <p:cNvPr id="1026" name="Picture 2" descr="E:\Bremerton High School\MVC-004AF.jpg"/>
          <p:cNvPicPr>
            <a:picLocks noChangeAspect="1" noChangeArrowheads="1"/>
          </p:cNvPicPr>
          <p:nvPr/>
        </p:nvPicPr>
        <p:blipFill>
          <a:blip r:embed="rId2" cstate="print"/>
          <a:srcRect/>
          <a:stretch>
            <a:fillRect/>
          </a:stretch>
        </p:blipFill>
        <p:spPr bwMode="auto">
          <a:xfrm>
            <a:off x="1828800" y="457200"/>
            <a:ext cx="5486400" cy="2514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Centers of Excellence in Public </a:t>
            </a:r>
            <a:r>
              <a:rPr lang="en-US" b="1" u="sng" smtClean="0"/>
              <a:t>High Schools</a:t>
            </a:r>
            <a:endParaRPr lang="en-US" b="1" u="sng" dirty="0"/>
          </a:p>
        </p:txBody>
      </p:sp>
      <p:sp>
        <p:nvSpPr>
          <p:cNvPr id="3" name="Content Placeholder 2"/>
          <p:cNvSpPr>
            <a:spLocks noGrp="1"/>
          </p:cNvSpPr>
          <p:nvPr>
            <p:ph idx="1"/>
          </p:nvPr>
        </p:nvSpPr>
        <p:spPr>
          <a:xfrm>
            <a:off x="457200" y="1143000"/>
            <a:ext cx="8382000" cy="5410200"/>
          </a:xfrm>
        </p:spPr>
        <p:txBody>
          <a:bodyPr>
            <a:normAutofit fontScale="92500"/>
          </a:bodyPr>
          <a:lstStyle/>
          <a:p>
            <a:pPr>
              <a:buNone/>
            </a:pPr>
            <a:r>
              <a:rPr lang="en-US" dirty="0" smtClean="0"/>
              <a:t>These are the numbers I need to collect at that high school.</a:t>
            </a:r>
          </a:p>
          <a:p>
            <a:pPr>
              <a:buNone/>
            </a:pPr>
            <a:r>
              <a:rPr lang="en-US" dirty="0" smtClean="0"/>
              <a:t>	Baseline data needed for all students:</a:t>
            </a:r>
          </a:p>
          <a:p>
            <a:pPr>
              <a:buNone/>
            </a:pPr>
            <a:r>
              <a:rPr lang="en-US" dirty="0" smtClean="0"/>
              <a:t>		Average GPA,</a:t>
            </a:r>
          </a:p>
          <a:p>
            <a:pPr>
              <a:buNone/>
            </a:pPr>
            <a:r>
              <a:rPr lang="en-US" dirty="0" smtClean="0"/>
              <a:t>		Pass rate for Math Section of High School Proficiency 			Examination,</a:t>
            </a:r>
          </a:p>
          <a:p>
            <a:pPr>
              <a:buNone/>
            </a:pPr>
            <a:r>
              <a:rPr lang="en-US" dirty="0" smtClean="0"/>
              <a:t>		On-time graduation rate, and</a:t>
            </a:r>
          </a:p>
          <a:p>
            <a:pPr>
              <a:buNone/>
            </a:pPr>
            <a:r>
              <a:rPr lang="en-US" dirty="0" smtClean="0"/>
              <a:t>		Percentage of graduates going on to college.</a:t>
            </a:r>
          </a:p>
          <a:p>
            <a:pPr>
              <a:buNone/>
            </a:pPr>
            <a:r>
              <a:rPr lang="en-US" dirty="0" smtClean="0"/>
              <a:t>	The same data will be needed for  all school activities, but I will 	not accept…</a:t>
            </a:r>
          </a:p>
          <a:p>
            <a:pPr>
              <a:buNone/>
            </a:pPr>
            <a:r>
              <a:rPr lang="en-US" dirty="0" smtClean="0"/>
              <a:t>		Data mentioning or identifying individual students, and</a:t>
            </a:r>
          </a:p>
          <a:p>
            <a:pPr>
              <a:buNone/>
            </a:pPr>
            <a:r>
              <a:rPr lang="en-US" dirty="0" smtClean="0"/>
              <a:t>		I will return all data on programs that underperform 			the school’s overall averages since the idea is to 		praise successful programs, not to embarrass the		less successful programs.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u="sng" dirty="0" smtClean="0"/>
              <a:t>Centers of Excellence in Public High Schools</a:t>
            </a:r>
            <a:endParaRPr lang="en-US" sz="3000" b="1" u="sng" dirty="0"/>
          </a:p>
        </p:txBody>
      </p:sp>
      <p:sp>
        <p:nvSpPr>
          <p:cNvPr id="3" name="Content Placeholder 2"/>
          <p:cNvSpPr>
            <a:spLocks noGrp="1"/>
          </p:cNvSpPr>
          <p:nvPr>
            <p:ph idx="1"/>
          </p:nvPr>
        </p:nvSpPr>
        <p:spPr>
          <a:xfrm>
            <a:off x="457200" y="1143000"/>
            <a:ext cx="5486400" cy="5257800"/>
          </a:xfrm>
        </p:spPr>
        <p:txBody>
          <a:bodyPr>
            <a:normAutofit/>
          </a:bodyPr>
          <a:lstStyle/>
          <a:p>
            <a:pPr algn="just">
              <a:buNone/>
            </a:pPr>
            <a:r>
              <a:rPr lang="en-US" dirty="0" smtClean="0"/>
              <a:t>     </a:t>
            </a:r>
            <a:r>
              <a:rPr lang="en-US" b="1" dirty="0" smtClean="0"/>
              <a:t>“Centers of Excellence”</a:t>
            </a:r>
            <a:r>
              <a:rPr lang="en-US" dirty="0" smtClean="0"/>
              <a:t> is designed to shine the light of day on positive programs hidden within our public high schools. It will highlight existing programs  in our public high schools that are already achieving superlative results for students.  It will be a valuable resource for parents, helping them navigate the confusing array of paths available to their children in our public high schools by showing them which programs – in place right now, right there – are already achieving the best results for their students.</a:t>
            </a:r>
          </a:p>
          <a:p>
            <a:pPr algn="just">
              <a:buNone/>
            </a:pPr>
            <a:endParaRPr lang="en-US" dirty="0"/>
          </a:p>
        </p:txBody>
      </p:sp>
      <p:pic>
        <p:nvPicPr>
          <p:cNvPr id="2050" name="Picture 2" descr="E:\Teddy Roosevelt.jpg"/>
          <p:cNvPicPr>
            <a:picLocks noChangeAspect="1" noChangeArrowheads="1"/>
          </p:cNvPicPr>
          <p:nvPr/>
        </p:nvPicPr>
        <p:blipFill>
          <a:blip r:embed="rId2" cstate="print"/>
          <a:srcRect/>
          <a:stretch>
            <a:fillRect/>
          </a:stretch>
        </p:blipFill>
        <p:spPr bwMode="auto">
          <a:xfrm>
            <a:off x="6400800" y="1143000"/>
            <a:ext cx="2362200" cy="3200400"/>
          </a:xfrm>
          <a:prstGeom prst="rect">
            <a:avLst/>
          </a:prstGeom>
          <a:noFill/>
        </p:spPr>
      </p:pic>
      <p:sp>
        <p:nvSpPr>
          <p:cNvPr id="7" name="TextBox 6"/>
          <p:cNvSpPr txBox="1"/>
          <p:nvPr/>
        </p:nvSpPr>
        <p:spPr>
          <a:xfrm>
            <a:off x="6400800" y="4419600"/>
            <a:ext cx="2362200" cy="2123658"/>
          </a:xfrm>
          <a:prstGeom prst="rect">
            <a:avLst/>
          </a:prstGeom>
          <a:noFill/>
        </p:spPr>
        <p:txBody>
          <a:bodyPr wrap="square" rtlCol="0">
            <a:spAutoFit/>
          </a:bodyPr>
          <a:lstStyle/>
          <a:p>
            <a:r>
              <a:rPr lang="en-US" sz="2400" b="1" i="1" dirty="0" smtClean="0">
                <a:latin typeface="Cambria" pitchFamily="18" charset="0"/>
              </a:rPr>
              <a:t>“Do what you can, with what you have, where you are.”</a:t>
            </a:r>
          </a:p>
          <a:p>
            <a:r>
              <a:rPr lang="en-US" sz="2000" dirty="0" smtClean="0">
                <a:latin typeface="Cambria" pitchFamily="18" charset="0"/>
              </a:rPr>
              <a:t>Theodore Roosevelt</a:t>
            </a:r>
          </a:p>
          <a:p>
            <a:endParaRPr lang="en-US" sz="1600" dirty="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u="sng" dirty="0" smtClean="0"/>
              <a:t>Centers of Excellence in Public High Schools</a:t>
            </a:r>
            <a:endParaRPr lang="en-US" sz="3000" b="1" u="sng" dirty="0"/>
          </a:p>
        </p:txBody>
      </p:sp>
      <p:sp>
        <p:nvSpPr>
          <p:cNvPr id="3" name="Content Placeholder 2"/>
          <p:cNvSpPr>
            <a:spLocks noGrp="1"/>
          </p:cNvSpPr>
          <p:nvPr>
            <p:ph idx="1"/>
          </p:nvPr>
        </p:nvSpPr>
        <p:spPr>
          <a:xfrm>
            <a:off x="1295400" y="990600"/>
            <a:ext cx="6477000" cy="457200"/>
          </a:xfrm>
        </p:spPr>
        <p:txBody>
          <a:bodyPr>
            <a:normAutofit/>
          </a:bodyPr>
          <a:lstStyle/>
          <a:p>
            <a:pPr algn="ctr">
              <a:buNone/>
            </a:pPr>
            <a:r>
              <a:rPr lang="en-US" dirty="0" smtClean="0"/>
              <a:t>Here’s why higher education matters:</a:t>
            </a:r>
            <a:endParaRPr lang="en-US" dirty="0"/>
          </a:p>
        </p:txBody>
      </p:sp>
      <p:sp>
        <p:nvSpPr>
          <p:cNvPr id="6" name="TextBox 5"/>
          <p:cNvSpPr txBox="1"/>
          <p:nvPr/>
        </p:nvSpPr>
        <p:spPr>
          <a:xfrm>
            <a:off x="2286000" y="2209800"/>
            <a:ext cx="382694" cy="369332"/>
          </a:xfrm>
          <a:prstGeom prst="rect">
            <a:avLst/>
          </a:prstGeom>
          <a:noFill/>
        </p:spPr>
        <p:txBody>
          <a:bodyPr wrap="square" rtlCol="0">
            <a:spAutoFit/>
          </a:bodyPr>
          <a:lstStyle/>
          <a:p>
            <a:r>
              <a:rPr lang="en-US" dirty="0" smtClean="0"/>
              <a:t>p</a:t>
            </a:r>
            <a:endParaRPr lang="en-US" dirty="0"/>
          </a:p>
        </p:txBody>
      </p:sp>
      <p:pic>
        <p:nvPicPr>
          <p:cNvPr id="3075" name="Picture 3" descr="E:\Times_Graph.jpg"/>
          <p:cNvPicPr>
            <a:picLocks noChangeAspect="1" noChangeArrowheads="1"/>
          </p:cNvPicPr>
          <p:nvPr/>
        </p:nvPicPr>
        <p:blipFill>
          <a:blip r:embed="rId2" cstate="print"/>
          <a:srcRect/>
          <a:stretch>
            <a:fillRect/>
          </a:stretch>
        </p:blipFill>
        <p:spPr bwMode="auto">
          <a:xfrm>
            <a:off x="1295400" y="1524000"/>
            <a:ext cx="6514011" cy="4800600"/>
          </a:xfrm>
          <a:prstGeom prst="rect">
            <a:avLst/>
          </a:prstGeom>
          <a:solidFill>
            <a:srgbClr val="00B050"/>
          </a:soli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Centers of Excellence in Public High Schools</a:t>
            </a:r>
            <a:endParaRPr lang="en-US" b="1" u="sng" dirty="0"/>
          </a:p>
        </p:txBody>
      </p:sp>
      <p:sp>
        <p:nvSpPr>
          <p:cNvPr id="3" name="Content Placeholder 2"/>
          <p:cNvSpPr>
            <a:spLocks noGrp="1"/>
          </p:cNvSpPr>
          <p:nvPr>
            <p:ph idx="1"/>
          </p:nvPr>
        </p:nvSpPr>
        <p:spPr>
          <a:xfrm>
            <a:off x="457200" y="914401"/>
            <a:ext cx="8229600" cy="533400"/>
          </a:xfrm>
        </p:spPr>
        <p:txBody>
          <a:bodyPr/>
          <a:lstStyle/>
          <a:p>
            <a:pPr algn="ctr">
              <a:buNone/>
            </a:pPr>
            <a:r>
              <a:rPr lang="en-US" dirty="0" smtClean="0"/>
              <a:t>And how are our schools doing here in Washington? </a:t>
            </a:r>
            <a:endParaRPr lang="en-US" dirty="0"/>
          </a:p>
        </p:txBody>
      </p:sp>
      <p:pic>
        <p:nvPicPr>
          <p:cNvPr id="4098" name="Picture 2" descr="http://reportcard.ospi.k12.wa.us/chartfx62/temp/CFT0823_07072733690.png"/>
          <p:cNvPicPr>
            <a:picLocks noChangeAspect="1" noChangeArrowheads="1"/>
          </p:cNvPicPr>
          <p:nvPr/>
        </p:nvPicPr>
        <p:blipFill>
          <a:blip r:embed="rId2" cstate="print"/>
          <a:srcRect/>
          <a:stretch>
            <a:fillRect/>
          </a:stretch>
        </p:blipFill>
        <p:spPr bwMode="auto">
          <a:xfrm>
            <a:off x="914400" y="1447800"/>
            <a:ext cx="4133850" cy="2514600"/>
          </a:xfrm>
          <a:prstGeom prst="rect">
            <a:avLst/>
          </a:prstGeom>
          <a:noFill/>
        </p:spPr>
      </p:pic>
      <p:pic>
        <p:nvPicPr>
          <p:cNvPr id="4100" name="Picture 4" descr="http://reportcard.ospi.k12.wa.us/chartfx62/temp/CFT0823_070903164F6.png"/>
          <p:cNvPicPr>
            <a:picLocks noChangeAspect="1" noChangeArrowheads="1"/>
          </p:cNvPicPr>
          <p:nvPr/>
        </p:nvPicPr>
        <p:blipFill>
          <a:blip r:embed="rId3" cstate="print"/>
          <a:srcRect/>
          <a:stretch>
            <a:fillRect/>
          </a:stretch>
        </p:blipFill>
        <p:spPr bwMode="auto">
          <a:xfrm>
            <a:off x="914400" y="4191000"/>
            <a:ext cx="4133850" cy="2438400"/>
          </a:xfrm>
          <a:prstGeom prst="rect">
            <a:avLst/>
          </a:prstGeom>
          <a:noFill/>
        </p:spPr>
      </p:pic>
      <p:sp>
        <p:nvSpPr>
          <p:cNvPr id="7" name="TextBox 6"/>
          <p:cNvSpPr txBox="1"/>
          <p:nvPr/>
        </p:nvSpPr>
        <p:spPr>
          <a:xfrm>
            <a:off x="5181600" y="1447800"/>
            <a:ext cx="3733800" cy="6524863"/>
          </a:xfrm>
          <a:prstGeom prst="rect">
            <a:avLst/>
          </a:prstGeom>
          <a:noFill/>
        </p:spPr>
        <p:txBody>
          <a:bodyPr wrap="square" rtlCol="0">
            <a:spAutoFit/>
          </a:bodyPr>
          <a:lstStyle/>
          <a:p>
            <a:r>
              <a:rPr lang="en-US" sz="2200" dirty="0" smtClean="0">
                <a:latin typeface="Cambria" pitchFamily="18" charset="0"/>
              </a:rPr>
              <a:t>These graphs show the pass rate for the math section of the learning assessment test for Washington.  They cover six years of tests from 2004 through 2010, and they show that, during those six years:</a:t>
            </a:r>
          </a:p>
          <a:p>
            <a:r>
              <a:rPr lang="en-US" sz="2200" dirty="0" smtClean="0">
                <a:latin typeface="Cambria" pitchFamily="18" charset="0"/>
              </a:rPr>
              <a:t> - Statewide scores  for math have peaked in the third grade and gone down each grade since.</a:t>
            </a:r>
          </a:p>
          <a:p>
            <a:r>
              <a:rPr lang="en-US" sz="2200" dirty="0" smtClean="0">
                <a:latin typeface="Cambria" pitchFamily="18" charset="0"/>
              </a:rPr>
              <a:t> - Recent scores in the third and tenth grades are almost 8% lower  than they were in ‘06-’07, losing 2% per year.  </a:t>
            </a:r>
          </a:p>
          <a:p>
            <a:endParaRPr lang="en-US" sz="2200" dirty="0" smtClean="0">
              <a:latin typeface="Cambria" pitchFamily="18" charset="0"/>
            </a:endParaRPr>
          </a:p>
          <a:p>
            <a:endParaRPr lang="en-US" sz="2200" dirty="0" smtClean="0">
              <a:latin typeface="Cambria" pitchFamily="18" charset="0"/>
            </a:endParaRPr>
          </a:p>
          <a:p>
            <a:endParaRPr lang="en-US" sz="2200" dirty="0" smtClean="0">
              <a:latin typeface="Cambria" pitchFamily="18" charset="0"/>
            </a:endParaRPr>
          </a:p>
          <a:p>
            <a:endParaRPr lang="en-US" sz="2200" dirty="0">
              <a:latin typeface="Cambr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Centers of Excellence in Public High Schools</a:t>
            </a:r>
            <a:endParaRPr lang="en-US" b="1" u="sng" dirty="0"/>
          </a:p>
        </p:txBody>
      </p:sp>
      <p:sp>
        <p:nvSpPr>
          <p:cNvPr id="3" name="Content Placeholder 2"/>
          <p:cNvSpPr>
            <a:spLocks noGrp="1"/>
          </p:cNvSpPr>
          <p:nvPr>
            <p:ph idx="1"/>
          </p:nvPr>
        </p:nvSpPr>
        <p:spPr>
          <a:xfrm>
            <a:off x="457200" y="1066800"/>
            <a:ext cx="8229600" cy="5334000"/>
          </a:xfrm>
        </p:spPr>
        <p:txBody>
          <a:bodyPr>
            <a:normAutofit fontScale="92500" lnSpcReduction="10000"/>
          </a:bodyPr>
          <a:lstStyle/>
          <a:p>
            <a:pPr>
              <a:buNone/>
            </a:pPr>
            <a:r>
              <a:rPr lang="en-US" dirty="0" smtClean="0"/>
              <a:t>Re-capping what we’ve gone over so far:</a:t>
            </a:r>
          </a:p>
          <a:p>
            <a:pPr>
              <a:buNone/>
            </a:pPr>
            <a:r>
              <a:rPr lang="en-US" dirty="0" smtClean="0"/>
              <a:t>  -	Our culture and our economy place an extremely high value on educational achievement; and </a:t>
            </a:r>
          </a:p>
          <a:p>
            <a:pPr>
              <a:buNone/>
            </a:pPr>
            <a:r>
              <a:rPr lang="en-US" dirty="0" smtClean="0"/>
              <a:t>  -	In key respects, the overall performance of our school systems is weak  and getting weaker.</a:t>
            </a:r>
          </a:p>
          <a:p>
            <a:pPr>
              <a:buNone/>
            </a:pPr>
            <a:r>
              <a:rPr lang="en-US" dirty="0" smtClean="0"/>
              <a:t>Additionally, students are only in middle school and high school for seven years, which isn’t enough time – even if their schools had the will and the resources – to turn their whole educational system around in time to benefit our students.</a:t>
            </a:r>
          </a:p>
          <a:p>
            <a:pPr>
              <a:buNone/>
            </a:pPr>
            <a:r>
              <a:rPr lang="en-US" dirty="0" smtClean="0"/>
              <a:t>Given that, what can parents do today to make sure their kids are in an educational environment that fosters excellence?</a:t>
            </a:r>
          </a:p>
          <a:p>
            <a:pPr>
              <a:buNone/>
            </a:pPr>
            <a:r>
              <a:rPr lang="en-US" dirty="0" smtClean="0"/>
              <a:t>They can find the programs in their own schools that already work, programs that are achieving excellent results already, and they can steer their children toward those programs now.</a:t>
            </a:r>
          </a:p>
          <a:p>
            <a:pPr>
              <a:buNone/>
            </a:pPr>
            <a:r>
              <a:rPr lang="en-US" dirty="0" smtClean="0"/>
              <a:t>Here are two examples of existing Centers of Excellence: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Centers of Excellence in Public High Schools</a:t>
            </a:r>
            <a:endParaRPr lang="en-US" b="1" u="sng" dirty="0"/>
          </a:p>
        </p:txBody>
      </p:sp>
      <p:sp>
        <p:nvSpPr>
          <p:cNvPr id="3" name="Content Placeholder 2"/>
          <p:cNvSpPr>
            <a:spLocks noGrp="1"/>
          </p:cNvSpPr>
          <p:nvPr>
            <p:ph idx="1"/>
          </p:nvPr>
        </p:nvSpPr>
        <p:spPr>
          <a:xfrm>
            <a:off x="457200" y="838200"/>
            <a:ext cx="8229600" cy="990600"/>
          </a:xfrm>
        </p:spPr>
        <p:txBody>
          <a:bodyPr/>
          <a:lstStyle/>
          <a:p>
            <a:pPr algn="ctr">
              <a:buNone/>
            </a:pPr>
            <a:r>
              <a:rPr lang="en-US" dirty="0" smtClean="0"/>
              <a:t>But there’s some good news in our high schools too.</a:t>
            </a:r>
          </a:p>
          <a:p>
            <a:pPr algn="ctr">
              <a:buNone/>
            </a:pPr>
            <a:r>
              <a:rPr lang="en-US" dirty="0" smtClean="0"/>
              <a:t>Here’s a Center of Excellence in Bremerton:</a:t>
            </a:r>
            <a:endParaRPr lang="en-US" dirty="0"/>
          </a:p>
        </p:txBody>
      </p:sp>
      <p:pic>
        <p:nvPicPr>
          <p:cNvPr id="18434" name="Picture 2" descr="E:\Bremerton High School\MVC-002F.JPG"/>
          <p:cNvPicPr>
            <a:picLocks noChangeAspect="1" noChangeArrowheads="1"/>
          </p:cNvPicPr>
          <p:nvPr/>
        </p:nvPicPr>
        <p:blipFill>
          <a:blip r:embed="rId2" cstate="print"/>
          <a:srcRect/>
          <a:stretch>
            <a:fillRect/>
          </a:stretch>
        </p:blipFill>
        <p:spPr bwMode="auto">
          <a:xfrm>
            <a:off x="2209800" y="1905000"/>
            <a:ext cx="4724400" cy="2209799"/>
          </a:xfrm>
          <a:prstGeom prst="rect">
            <a:avLst/>
          </a:prstGeom>
          <a:noFill/>
        </p:spPr>
      </p:pic>
      <p:sp>
        <p:nvSpPr>
          <p:cNvPr id="6" name="TextBox 5"/>
          <p:cNvSpPr txBox="1"/>
          <p:nvPr/>
        </p:nvSpPr>
        <p:spPr>
          <a:xfrm>
            <a:off x="457200" y="4419600"/>
            <a:ext cx="8229600" cy="2031325"/>
          </a:xfrm>
          <a:prstGeom prst="rect">
            <a:avLst/>
          </a:prstGeom>
          <a:noFill/>
        </p:spPr>
        <p:txBody>
          <a:bodyPr wrap="square" rtlCol="0">
            <a:spAutoFit/>
          </a:bodyPr>
          <a:lstStyle/>
          <a:p>
            <a:pPr algn="just"/>
            <a:r>
              <a:rPr lang="en-US" dirty="0" smtClean="0">
                <a:latin typeface="Cambria" pitchFamily="18" charset="0"/>
              </a:rPr>
              <a:t>The “Avid Program,” run by one teacher at Bremerton High School, a school with below-average scores,  stands out as a Center of Excellence.  The AVID Program is targeted at the children of non-college households who want to be the first students in their families to receive a college education.  Even though these students enter high school with mid-range grades and scores, the results achieved by them are outstanding.  No Avid Program student has ever failed a state learning assessment test, all students have graduated on time, and all have gone to college.</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Centers of Excellence in Public High Schools</a:t>
            </a:r>
            <a:endParaRPr lang="en-US" b="1" u="sng" dirty="0"/>
          </a:p>
        </p:txBody>
      </p:sp>
      <p:sp>
        <p:nvSpPr>
          <p:cNvPr id="3" name="Content Placeholder 2"/>
          <p:cNvSpPr>
            <a:spLocks noGrp="1"/>
          </p:cNvSpPr>
          <p:nvPr>
            <p:ph idx="1"/>
          </p:nvPr>
        </p:nvSpPr>
        <p:spPr>
          <a:xfrm>
            <a:off x="457200" y="990601"/>
            <a:ext cx="8229600" cy="533399"/>
          </a:xfrm>
        </p:spPr>
        <p:txBody>
          <a:bodyPr/>
          <a:lstStyle/>
          <a:p>
            <a:pPr algn="ctr">
              <a:buNone/>
            </a:pPr>
            <a:r>
              <a:rPr lang="en-US" dirty="0" smtClean="0"/>
              <a:t>And here’s a larger Center of Excellence in Poulsbo:</a:t>
            </a:r>
            <a:endParaRPr lang="en-US" dirty="0"/>
          </a:p>
        </p:txBody>
      </p:sp>
      <p:pic>
        <p:nvPicPr>
          <p:cNvPr id="19458" name="Picture 2" descr="E:\North Kitsap High School\MVC-003F.JPG"/>
          <p:cNvPicPr>
            <a:picLocks noChangeAspect="1" noChangeArrowheads="1"/>
          </p:cNvPicPr>
          <p:nvPr/>
        </p:nvPicPr>
        <p:blipFill>
          <a:blip r:embed="rId2" cstate="print"/>
          <a:srcRect/>
          <a:stretch>
            <a:fillRect/>
          </a:stretch>
        </p:blipFill>
        <p:spPr bwMode="auto">
          <a:xfrm>
            <a:off x="2286000" y="1600200"/>
            <a:ext cx="4648200" cy="2590800"/>
          </a:xfrm>
          <a:prstGeom prst="rect">
            <a:avLst/>
          </a:prstGeom>
          <a:noFill/>
        </p:spPr>
      </p:pic>
      <p:sp>
        <p:nvSpPr>
          <p:cNvPr id="6" name="TextBox 5"/>
          <p:cNvSpPr txBox="1"/>
          <p:nvPr/>
        </p:nvSpPr>
        <p:spPr>
          <a:xfrm>
            <a:off x="304801" y="4572000"/>
            <a:ext cx="8381999" cy="1938992"/>
          </a:xfrm>
          <a:prstGeom prst="rect">
            <a:avLst/>
          </a:prstGeom>
          <a:noFill/>
        </p:spPr>
        <p:txBody>
          <a:bodyPr wrap="square" rtlCol="0">
            <a:spAutoFit/>
          </a:bodyPr>
          <a:lstStyle/>
          <a:p>
            <a:pPr algn="just"/>
            <a:r>
              <a:rPr lang="en-US" sz="2000" dirty="0" smtClean="0">
                <a:latin typeface="Cambria" pitchFamily="18" charset="0"/>
              </a:rPr>
              <a:t>Students at North Kitsap High School usually score a little higher than the state average on learning assessment tests.  But the North Kitsap Band Program is a Center of Excellence.  In fact, if the 140 band kids formed a single high school, they  would do better on learning assessment tests, have higher average grade-point-averages, and have the highest percentage of students going on to college of any public high school in Washington.</a:t>
            </a:r>
            <a:endParaRPr lang="en-US" sz="2000" dirty="0">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Centers of Excellence in Public High Schools</a:t>
            </a:r>
            <a:endParaRPr lang="en-US" b="1" u="sng" dirty="0"/>
          </a:p>
        </p:txBody>
      </p:sp>
      <p:sp>
        <p:nvSpPr>
          <p:cNvPr id="3" name="Content Placeholder 2"/>
          <p:cNvSpPr>
            <a:spLocks noGrp="1"/>
          </p:cNvSpPr>
          <p:nvPr>
            <p:ph idx="1"/>
          </p:nvPr>
        </p:nvSpPr>
        <p:spPr>
          <a:xfrm>
            <a:off x="304800" y="1600200"/>
            <a:ext cx="8458200" cy="4525963"/>
          </a:xfrm>
        </p:spPr>
        <p:txBody>
          <a:bodyPr>
            <a:normAutofit/>
          </a:bodyPr>
          <a:lstStyle/>
          <a:p>
            <a:pPr algn="ctr">
              <a:buNone/>
            </a:pPr>
            <a:r>
              <a:rPr lang="en-US" dirty="0" smtClean="0"/>
              <a:t>Everybody with an interest in better education is saying:</a:t>
            </a:r>
          </a:p>
          <a:p>
            <a:pPr algn="ctr">
              <a:buNone/>
            </a:pPr>
            <a:r>
              <a:rPr lang="en-US" b="1" dirty="0" smtClean="0"/>
              <a:t> </a:t>
            </a:r>
            <a:r>
              <a:rPr lang="en-US" sz="4800" b="1" dirty="0" smtClean="0"/>
              <a:t>“</a:t>
            </a:r>
            <a:r>
              <a:rPr lang="en-US" sz="5400" b="1" dirty="0" smtClean="0"/>
              <a:t>Sounds good to me,</a:t>
            </a:r>
          </a:p>
          <a:p>
            <a:pPr algn="ctr">
              <a:buNone/>
            </a:pPr>
            <a:r>
              <a:rPr lang="en-US" sz="5400" b="1" dirty="0" smtClean="0"/>
              <a:t>but where’s the list?</a:t>
            </a:r>
          </a:p>
          <a:p>
            <a:pPr algn="ctr">
              <a:buNone/>
            </a:pPr>
            <a:r>
              <a:rPr lang="en-US" sz="3200" b="1" dirty="0" smtClean="0"/>
              <a:t>Where’s the list of all the programs in my</a:t>
            </a:r>
          </a:p>
          <a:p>
            <a:pPr algn="ctr">
              <a:buNone/>
            </a:pPr>
            <a:r>
              <a:rPr lang="en-US" sz="3200" b="1" dirty="0" smtClean="0"/>
              <a:t>schools that foster and achieve excellence?”</a:t>
            </a:r>
          </a:p>
          <a:p>
            <a:pPr algn="ctr">
              <a:buNone/>
            </a:pPr>
            <a:endParaRPr lang="en-US" b="1" dirty="0" smtClean="0"/>
          </a:p>
          <a:p>
            <a:pPr algn="ctr">
              <a:buNone/>
            </a:pPr>
            <a:r>
              <a:rPr lang="en-US" dirty="0" smtClean="0"/>
              <a:t>The answer is that there isn’t a list…yet.</a:t>
            </a:r>
          </a:p>
          <a:p>
            <a:pPr algn="ctr">
              <a:buNone/>
            </a:pPr>
            <a:endParaRPr lang="en-US" sz="6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Centers of Excellence in Public High Schools</a:t>
            </a:r>
            <a:endParaRPr lang="en-US" b="1" u="sng" dirty="0"/>
          </a:p>
        </p:txBody>
      </p:sp>
      <p:sp>
        <p:nvSpPr>
          <p:cNvPr id="3" name="Content Placeholder 2"/>
          <p:cNvSpPr>
            <a:spLocks noGrp="1"/>
          </p:cNvSpPr>
          <p:nvPr>
            <p:ph idx="1"/>
          </p:nvPr>
        </p:nvSpPr>
        <p:spPr/>
        <p:txBody>
          <a:bodyPr/>
          <a:lstStyle/>
          <a:p>
            <a:pPr algn="ctr">
              <a:buNone/>
            </a:pPr>
            <a:r>
              <a:rPr lang="en-US" dirty="0" smtClean="0"/>
              <a:t>Building a list of programs like that for one high school in Kitsap County is my goal for next term.</a:t>
            </a:r>
          </a:p>
          <a:p>
            <a:pPr algn="ctr">
              <a:buNone/>
            </a:pPr>
            <a:r>
              <a:rPr lang="en-US" dirty="0" smtClean="0"/>
              <a:t>I think that list will have a lot of value for parents of kids who are in that school or expect to attend that school, and I hope that method and that list, will prove to be a model for other schools and school districts around our state.</a:t>
            </a:r>
          </a:p>
          <a:p>
            <a:pPr algn="ctr">
              <a:buNone/>
            </a:pPr>
            <a:r>
              <a:rPr lang="en-US" dirty="0" smtClean="0"/>
              <a:t>But I’m only one parent with an interest in education, and it will take more personnel with more horsepower to expand the idea, so I’ll also be looking for a college or university education department to also embrace the idea.</a:t>
            </a:r>
          </a:p>
          <a:p>
            <a:pPr algn="ctr">
              <a:buNone/>
            </a:pP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TotalTime>
  <Words>681</Words>
  <Application>Microsoft Office PowerPoint</Application>
  <PresentationFormat>On-screen Show (4:3)</PresentationFormat>
  <Paragraphs>55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Identifying and Publicizing Centers of Excellence In Public High Schools</vt:lpstr>
      <vt:lpstr>Centers of Excellence in Public High Schools</vt:lpstr>
      <vt:lpstr>Centers of Excellence in Public High Schools</vt:lpstr>
      <vt:lpstr>Centers of Excellence in Public High Schools</vt:lpstr>
      <vt:lpstr>Centers of Excellence in Public High Schools</vt:lpstr>
      <vt:lpstr>Centers of Excellence in Public High Schools</vt:lpstr>
      <vt:lpstr>Centers of Excellence in Public High Schools</vt:lpstr>
      <vt:lpstr>Centers of Excellence in Public High Schools</vt:lpstr>
      <vt:lpstr>Centers of Excellence in Public High Schools</vt:lpstr>
      <vt:lpstr>Centers of Excellence in Public High Schools</vt:lpstr>
    </vt:vector>
  </TitlesOfParts>
  <Company>OLYMPIC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Technology</dc:creator>
  <cp:lastModifiedBy>Mark Warns</cp:lastModifiedBy>
  <cp:revision>69</cp:revision>
  <dcterms:created xsi:type="dcterms:W3CDTF">2011-08-22T17:25:55Z</dcterms:created>
  <dcterms:modified xsi:type="dcterms:W3CDTF">2016-06-17T03:07:40Z</dcterms:modified>
</cp:coreProperties>
</file>